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1BB4AC-D13B-E099-C918-3ACFE4F8028D}" name="Analia Garcia" initials="AG" userId="S::analia.garcia@hs-mainz.de::a0b03104-f4b2-4574-92d0-a220a41e1a6a" providerId="AD"/>
  <p188:author id="{29168BEB-490D-AFCF-3328-30A5BFCE2579}" name="Gill, Laura" initials="GL" userId="S-1-5-21-3899617118-761424450-904691622-655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/>
    <p:restoredTop sz="94601"/>
  </p:normalViewPr>
  <p:slideViewPr>
    <p:cSldViewPr snapToGrid="0">
      <p:cViewPr varScale="1">
        <p:scale>
          <a:sx n="78" d="100"/>
          <a:sy n="78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E0C1E-8CEC-8D77-97BD-E3F31BA1E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B8CC37-1F27-44E2-D462-EF10B1542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BB4774-02EC-0A04-13D4-C662167D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18D071-E8D5-A021-6C98-40B9D575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EFC53B-0C8F-AE70-56E8-FD838B23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660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40BB6-E711-867C-4D73-041430E2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50FD9E-85F3-20FD-20DB-712B39B39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7418E4-341E-3E3C-99A7-A7B52A99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4A489D-E2F4-97FD-1C33-F2E1500C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53F74-BA70-F940-A7B7-48867528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925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D9A90A-901B-E212-2A39-094D8F38C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9D726B-42C7-96D5-296B-A811A582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F3DF3-9785-0185-1EFC-CC107E51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A4D441-93C9-4E0B-AAD5-5446973A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C452CC-DB8F-75CF-FC8C-0CAB55B9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668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52E4C-568C-F740-F235-8E3FC356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42F1CD-3A48-7B94-7039-0BEB1AEFA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0A6A0E-07A8-A3EE-BE97-3A887AB2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70AB17-BDF6-6931-28C1-238D29D1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2AB070-3D36-DD78-D48E-59756B1A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864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7E64-EA5F-88FD-D90D-A85FCACA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4C04C-371C-BCB6-1F05-33D16B8B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448548-1CF8-B0A8-A021-B09968E7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62101F-F258-00A0-3309-89CF5169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05D4BB-06DE-5705-9CF6-3BBD076E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14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91BFD-5D3B-2F2B-9BD5-510CD9A3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71808E-5D0F-81D2-2AB7-8C46F05B4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29586A-D514-CD52-0332-073ECE3DA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5B1CDB-7B2E-9BE1-C23D-0E03ABC0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45F50E-4383-C4C2-5DEC-9B83BB4B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681AFD-4023-CA22-82C9-A3FE336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2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594D0-84CA-0CB0-FA0C-04A8C121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58C4AF-D045-826C-DAE2-E8344A1B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DA225B-94F3-09EC-6893-B23599EFB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004920-C840-0A08-9E0A-4ECAF1B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14EA39-B8AB-0F1C-8075-869A538A0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5CA4E5F-4AB7-0A06-EFF4-71C463D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842B6F-7B65-4DC6-06F5-EB958AAA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4B98A1-2917-F7C7-6160-8B9A1135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166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817C7-8412-ACC4-C367-B258FB25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AA68BB-3B38-7574-053E-E3FD9685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0090A6-39B3-3BDB-798D-AF0B9DB5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742F3-180B-AC79-FE22-F995A29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53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2051C6-EB8A-FEA0-4E26-092E10B9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2AC47-5FFF-5EEC-7927-C5CEB393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84C1F7-A9F4-64B8-AB44-C1362A16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312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669CD-0DE1-57EB-46DE-C5771D21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DA4CE2-F2F4-CCAD-625E-627E7F1D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EA5201-5DF8-63A0-2849-6F714AE5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372895-F6F4-94A4-EC30-3ADE9D54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913C59-2D63-A422-16DB-43918F8F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6FA144-2964-E35A-ED40-C076B4B3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346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4A78-64F9-C93E-05E0-7617B08A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09A93F-762A-EB65-8DBF-AD888AA10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696C33-6D0B-0B80-8311-91AD978CE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91CFD2-7E93-8F86-F217-366EB54B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AF5E7B-967C-4D01-3BD9-A27E0805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C8ED4E-A611-1ED8-B006-89907D4E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679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E64A7A-7497-53A6-B052-FA53E68A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s-ES_trad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189B8-7AED-258F-E669-ED211D4B0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A783C-5F6D-533B-79E9-D7887887B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E0CE6-83F9-1647-98FF-1F2815E0BBD9}" type="datetimeFigureOut">
              <a:rPr lang="es-ES_tradnl" smtClean="0"/>
              <a:t>17/10/2025</a:t>
            </a:fld>
            <a:endParaRPr lang="es-ES_trad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EB90D-8289-6F12-465E-23AF6A12D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BC757A-2422-7F2E-2C4C-27195CDF6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3776B4-28FB-F645-8DEF-DAF18B6C4E29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358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1C0CACB-5FCA-D594-1151-CC6EC056F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4" y="165150"/>
            <a:ext cx="822191" cy="3760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8BE6852-E92E-DCFA-8DE6-5969F3F7A091}"/>
              </a:ext>
            </a:extLst>
          </p:cNvPr>
          <p:cNvSpPr txBox="1"/>
          <p:nvPr/>
        </p:nvSpPr>
        <p:spPr>
          <a:xfrm>
            <a:off x="2785848" y="413021"/>
            <a:ext cx="6153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Programm der Aktivitäten im spark </a:t>
            </a:r>
          </a:p>
          <a:p>
            <a:pPr algn="ctr"/>
            <a:r>
              <a:rPr lang="es-ES_tradnl" sz="1600" dirty="0"/>
              <a:t>Wintersemester 2025/26 </a:t>
            </a:r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266B691F-7D25-A199-EF94-8BA9F4D63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67058"/>
              </p:ext>
            </p:extLst>
          </p:nvPr>
        </p:nvGraphicFramePr>
        <p:xfrm>
          <a:off x="399603" y="1398363"/>
          <a:ext cx="11295091" cy="4895006"/>
        </p:xfrm>
        <a:graphic>
          <a:graphicData uri="http://schemas.openxmlformats.org/drawingml/2006/table">
            <a:tbl>
              <a:tblPr firstRow="1" firstCol="1" bandRow="1"/>
              <a:tblGrid>
                <a:gridCol w="1301399">
                  <a:extLst>
                    <a:ext uri="{9D8B030D-6E8A-4147-A177-3AD203B41FA5}">
                      <a16:colId xmlns:a16="http://schemas.microsoft.com/office/drawing/2014/main" val="1928098785"/>
                    </a:ext>
                  </a:extLst>
                </a:gridCol>
                <a:gridCol w="1017311">
                  <a:extLst>
                    <a:ext uri="{9D8B030D-6E8A-4147-A177-3AD203B41FA5}">
                      <a16:colId xmlns:a16="http://schemas.microsoft.com/office/drawing/2014/main" val="113886264"/>
                    </a:ext>
                  </a:extLst>
                </a:gridCol>
                <a:gridCol w="4096373">
                  <a:extLst>
                    <a:ext uri="{9D8B030D-6E8A-4147-A177-3AD203B41FA5}">
                      <a16:colId xmlns:a16="http://schemas.microsoft.com/office/drawing/2014/main" val="1819614860"/>
                    </a:ext>
                  </a:extLst>
                </a:gridCol>
                <a:gridCol w="4880008">
                  <a:extLst>
                    <a:ext uri="{9D8B030D-6E8A-4147-A177-3AD203B41FA5}">
                      <a16:colId xmlns:a16="http://schemas.microsoft.com/office/drawing/2014/main" val="3487380925"/>
                    </a:ext>
                  </a:extLst>
                </a:gridCol>
              </a:tblGrid>
              <a:tr h="2733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und Uhrzeit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8B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Veranstaltung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8B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Beschreibung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8B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79224"/>
                  </a:ext>
                </a:extLst>
              </a:tr>
              <a:tr h="511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21.10.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14:00 - 17:00	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Eröffnungsveranstaltung </a:t>
                      </a:r>
                      <a:endParaRPr lang="de-DE" sz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Kommt vorbei und lernt uns kennen!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76031"/>
                  </a:ext>
                </a:extLst>
              </a:tr>
              <a:tr h="704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Mi, 22.10.</a:t>
                      </a:r>
                    </a:p>
                  </a:txBody>
                  <a:tcPr marL="72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11:30 - 13:30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 err="1"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meet&amp;eat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0" dirty="0">
                          <a:latin typeface="HDA DIN Office" panose="02000503030000020003" pitchFamily="2" charset="0"/>
                        </a:rPr>
                        <a:t>Beim Mittagessen,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 Foyer C23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b="0" dirty="0">
                          <a:latin typeface="HDA DIN Office" panose="02000503030000020003" pitchFamily="2" charset="0"/>
                        </a:rPr>
                        <a:t>Ein Treffen für alle, die Lust haben, beim Mittagessen mit anderen Studierenden in verschiedenen Sprachen ins Gespräch zu kommen und vielleicht sogar einen/e Tandempartner/in zu finden</a:t>
                      </a:r>
                      <a:endParaRPr lang="de-DE" sz="1200" b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52318"/>
                  </a:ext>
                </a:extLst>
              </a:tr>
              <a:tr h="700871">
                <a:tc rowSpan="2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s-ES_tradnl" sz="1200" dirty="0">
                          <a:latin typeface="HDA DIN Office" panose="02000503030000020003" pitchFamily="2" charset="0"/>
                        </a:rPr>
                        <a:t>Do, 23.10.</a:t>
                      </a:r>
                    </a:p>
                  </a:txBody>
                  <a:tcPr marL="72000" marT="72000" marB="7200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15:30 - 16:30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Sprachberatung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 kann man das Selbststudium einer Sprache verbessern und optimieren? Strategien und Ziele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 Stunde zur individuellen Beratung zur Verbesserung der </a:t>
                      </a:r>
                      <a:r>
                        <a:rPr lang="de-DE" sz="1200" b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Sprachlernmethode</a:t>
                      </a:r>
                      <a:r>
                        <a:rPr lang="de-DE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de-DE" sz="1200" b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mit 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klaren Strategien und Zielen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848473"/>
                  </a:ext>
                </a:extLst>
              </a:tr>
              <a:tr h="54609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17:45 - 20:00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Filmabend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de-DE" sz="1200" i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Contratiempo</a:t>
                      </a:r>
                      <a:r>
                        <a:rPr lang="de-DE" sz="1200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(Der unsichtbare Gast), von Oriol Paulo 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Spanischer Film (Original mit </a:t>
                      </a:r>
                      <a:r>
                        <a:rPr lang="de-DE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deutschen Untertiteln) 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anschließender </a:t>
                      </a: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Diskussion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387232"/>
                  </a:ext>
                </a:extLst>
              </a:tr>
              <a:tr h="70087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Di, 28.10.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14:00 - 14:45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Workshop: Lernstrategien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 lernt man eine Sprache am besten selbständig?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gibt viele Ressourcen und Möglichkeiten, eine Sprache selbstständig zu lernen. Wir helfen dir mit Tipps, Tools und einer realistischen Perspektive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86748"/>
                  </a:ext>
                </a:extLst>
              </a:tr>
              <a:tr h="671919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17:00 - 18:30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b="1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Sprachcafé</a:t>
                      </a: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I</a:t>
                      </a:r>
                      <a:r>
                        <a:rPr lang="de-DE" sz="1200" dirty="0"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nternational Office im Foyer C23</a:t>
                      </a: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tx1"/>
                          </a:solidFill>
                          <a:latin typeface="HDA DIN Office" panose="02000503030000020003" pitchFamily="2" charset="0"/>
                        </a:rPr>
                        <a:t>Bei einem Getränk hast du die Gelegenheit andere Studierende zu treffen, interkulturelle Einblicke zu erhalten und dich auf 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tx1"/>
                          </a:solidFill>
                          <a:latin typeface="HDA DIN Office" panose="02000503030000020003" pitchFamily="2" charset="0"/>
                        </a:rPr>
                        <a:t>Deutsch, Englisch und anderen Sprachen zu unterhalten</a:t>
                      </a:r>
                      <a:endParaRPr lang="de-DE" sz="1200" dirty="0">
                        <a:solidFill>
                          <a:srgbClr val="FF0000"/>
                        </a:solidFill>
                        <a:latin typeface="HDA DIN Office" panose="02000503030000020003" pitchFamily="2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936032"/>
                  </a:ext>
                </a:extLst>
              </a:tr>
              <a:tr h="636125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</a:pPr>
                      <a:r>
                        <a:rPr lang="es-ES_tradnl" sz="1200" dirty="0">
                          <a:latin typeface="HDA DIN Office" panose="02000503030000020003" pitchFamily="2" charset="0"/>
                        </a:rPr>
                        <a:t>Do, 30.10.</a:t>
                      </a:r>
                    </a:p>
                  </a:txBody>
                  <a:tcPr marL="72000" marT="72000" marB="7200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16:30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200" b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„Halloween rund um  die Welt. Kultur und Tradition“</a:t>
                      </a:r>
                      <a:endParaRPr lang="de-DE" sz="1200" b="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DA DIN Office" panose="0200050303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Halloween war  nicht immer „Süßes oder Saures“ -  Kostüme und Süßigkeiten. Entdecke die Geschichte hinter diesem Fest</a:t>
                      </a:r>
                      <a:endParaRPr lang="de-DE" sz="1200" dirty="0">
                        <a:effectLst/>
                        <a:latin typeface="HDA DIN Office" panose="0200050303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0" marR="40000" marT="72000" marB="72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567415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FBA1E9B-669B-5E83-AC2B-D4B36C5DA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3" y="5870039"/>
            <a:ext cx="1857675" cy="14369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E9D69A7-6AEB-4B70-8F0C-34375252E07C}"/>
              </a:ext>
            </a:extLst>
          </p:cNvPr>
          <p:cNvSpPr txBox="1"/>
          <p:nvPr/>
        </p:nvSpPr>
        <p:spPr>
          <a:xfrm>
            <a:off x="341852" y="992693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1" dirty="0"/>
              <a:t>OKTOBER</a:t>
            </a:r>
          </a:p>
        </p:txBody>
      </p:sp>
    </p:spTree>
    <p:extLst>
      <p:ext uri="{BB962C8B-B14F-4D97-AF65-F5344CB8AC3E}">
        <p14:creationId xmlns:p14="http://schemas.microsoft.com/office/powerpoint/2010/main" val="374323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Breitbild</PresentationFormat>
  <Paragraphs>38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HDA DIN Office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Analia Garcia</dc:creator>
  <cp:lastModifiedBy>Bittner, Stephanie</cp:lastModifiedBy>
  <cp:revision>25</cp:revision>
  <dcterms:created xsi:type="dcterms:W3CDTF">2025-10-09T16:45:38Z</dcterms:created>
  <dcterms:modified xsi:type="dcterms:W3CDTF">2025-10-17T08:56:06Z</dcterms:modified>
</cp:coreProperties>
</file>