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51BB4AC-D13B-E099-C918-3ACFE4F8028D}" name="Analia Garcia" initials="AG" userId="S::analia.garcia@hs-mainz.de::a0b03104-f4b2-4574-92d0-a220a41e1a6a" providerId="AD"/>
  <p188:author id="{29168BEB-490D-AFCF-3328-30A5BFCE2579}" name="Gill, Laura" initials="GL" userId="S-1-5-21-3899617118-761424450-904691622-6551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8B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Designformatvorlage 2 - Akz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59"/>
    <p:restoredTop sz="94601"/>
  </p:normalViewPr>
  <p:slideViewPr>
    <p:cSldViewPr snapToGrid="0">
      <p:cViewPr varScale="1">
        <p:scale>
          <a:sx n="78" d="100"/>
          <a:sy n="78" d="100"/>
        </p:scale>
        <p:origin x="78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9E0C1E-8CEC-8D77-97BD-E3F31BA1EB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s-ES_tradnl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FB8CC37-1F27-44E2-D462-EF10B1542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s-ES_tradnl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BB4774-02EC-0A04-13D4-C662167DC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0CE6-83F9-1647-98FF-1F2815E0BBD9}" type="datetimeFigureOut">
              <a:rPr lang="es-ES_tradnl" smtClean="0"/>
              <a:t>17/10/2025</a:t>
            </a:fld>
            <a:endParaRPr lang="es-ES_tradnl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018D071-E8D5-A021-6C98-40B9D5750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EFC53B-0C8F-AE70-56E8-FD838B23C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776B4-28FB-F645-8DEF-DAF18B6C4E29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36603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F40BB6-E711-867C-4D73-041430E29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s-ES_tradnl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B50FD9E-85F3-20FD-20DB-712B39B398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s-ES_tradnl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17418E4-341E-3E3C-99A7-A7B52A99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0CE6-83F9-1647-98FF-1F2815E0BBD9}" type="datetimeFigureOut">
              <a:rPr lang="es-ES_tradnl" smtClean="0"/>
              <a:t>17/10/2025</a:t>
            </a:fld>
            <a:endParaRPr lang="es-ES_tradnl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4A489D-E2F4-97FD-1C33-F2E1500C2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C553F74-BA70-F940-A7B7-488675284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776B4-28FB-F645-8DEF-DAF18B6C4E29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09253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7D9A90A-901B-E212-2A39-094D8F38C6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s-ES_tradnl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29D726B-42C7-96D5-296B-A811A58213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s-ES_tradnl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63F3DF3-9785-0185-1EFC-CC107E51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0CE6-83F9-1647-98FF-1F2815E0BBD9}" type="datetimeFigureOut">
              <a:rPr lang="es-ES_tradnl" smtClean="0"/>
              <a:t>17/10/2025</a:t>
            </a:fld>
            <a:endParaRPr lang="es-ES_tradnl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A4D441-93C9-4E0B-AAD5-5446973A9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DC452CC-DB8F-75CF-FC8C-0CAB55B97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776B4-28FB-F645-8DEF-DAF18B6C4E29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16681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452E4C-568C-F740-F235-8E3FC356F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s-ES_tradnl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42F1CD-3A48-7B94-7039-0BEB1AEFA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s-ES_tradnl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B0A6A0E-07A8-A3EE-BE97-3A887AB2E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0CE6-83F9-1647-98FF-1F2815E0BBD9}" type="datetimeFigureOut">
              <a:rPr lang="es-ES_tradnl" smtClean="0"/>
              <a:t>17/10/2025</a:t>
            </a:fld>
            <a:endParaRPr lang="es-ES_tradnl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770AB17-BDF6-6931-28C1-238D29D12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2AB070-3D36-DD78-D48E-59756B1AE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776B4-28FB-F645-8DEF-DAF18B6C4E29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88649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327E64-EA5F-88FD-D90D-A85FCACAE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s-ES_tradnl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CA4C04C-371C-BCB6-1F05-33D16B8B82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1448548-1CF8-B0A8-A021-B09968E7D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0CE6-83F9-1647-98FF-1F2815E0BBD9}" type="datetimeFigureOut">
              <a:rPr lang="es-ES_tradnl" smtClean="0"/>
              <a:t>17/10/2025</a:t>
            </a:fld>
            <a:endParaRPr lang="es-ES_tradnl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462101F-F258-00A0-3309-89CF5169D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105D4BB-06DE-5705-9CF6-3BBD076E2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776B4-28FB-F645-8DEF-DAF18B6C4E29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51487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C91BFD-5D3B-2F2B-9BD5-510CD9A32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s-ES_tradnl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971808E-5D0F-81D2-2AB7-8C46F05B4F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s-ES_tradnl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429586A-D514-CD52-0332-073ECE3DAF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s-ES_tradnl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E5B1CDB-7B2E-9BE1-C23D-0E03ABC03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0CE6-83F9-1647-98FF-1F2815E0BBD9}" type="datetimeFigureOut">
              <a:rPr lang="es-ES_tradnl" smtClean="0"/>
              <a:t>17/10/2025</a:t>
            </a:fld>
            <a:endParaRPr lang="es-ES_tradnl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845F50E-4383-C4C2-5DEC-9B83BB4BB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9681AFD-4023-CA22-82C9-A3FE33626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776B4-28FB-F645-8DEF-DAF18B6C4E29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26243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7594D0-84CA-0CB0-FA0C-04A8C121A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s-ES_tradnl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058C4AF-D045-826C-DAE2-E8344A1BC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DDA225B-94F3-09EC-6893-B23599EFBB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s-ES_tradnl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A004920-C840-0A08-9E0A-4ECAF1BE98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414EA39-B8AB-0F1C-8075-869A538A0F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s-ES_tradnl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5CA4E5F-4AB7-0A06-EFF4-71C463D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0CE6-83F9-1647-98FF-1F2815E0BBD9}" type="datetimeFigureOut">
              <a:rPr lang="es-ES_tradnl" smtClean="0"/>
              <a:t>17/10/2025</a:t>
            </a:fld>
            <a:endParaRPr lang="es-ES_tradnl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8842B6F-7B65-4DC6-06F5-EB958AAA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E4B98A1-2917-F7C7-6160-8B9A11357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776B4-28FB-F645-8DEF-DAF18B6C4E29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01668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B817C7-8412-ACC4-C367-B258FB254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s-ES_tradnl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3AA68BB-3B38-7574-053E-E3FD9685E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0CE6-83F9-1647-98FF-1F2815E0BBD9}" type="datetimeFigureOut">
              <a:rPr lang="es-ES_tradnl" smtClean="0"/>
              <a:t>17/10/2025</a:t>
            </a:fld>
            <a:endParaRPr lang="es-ES_tradnl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40090A6-39B3-3BDB-798D-AF0B9DB5A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16742F3-180B-AC79-FE22-F995A29CA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776B4-28FB-F645-8DEF-DAF18B6C4E29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55335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D2051C6-EB8A-FEA0-4E26-092E10B92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0CE6-83F9-1647-98FF-1F2815E0BBD9}" type="datetimeFigureOut">
              <a:rPr lang="es-ES_tradnl" smtClean="0"/>
              <a:t>17/10/2025</a:t>
            </a:fld>
            <a:endParaRPr lang="es-ES_tradnl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172AC47-5FFF-5EEC-7927-C5CEB3930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984C1F7-A9F4-64B8-AB44-C1362A16E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776B4-28FB-F645-8DEF-DAF18B6C4E29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63122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1669CD-0DE1-57EB-46DE-C5771D21F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s-ES_tradnl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DA4CE2-F2F4-CCAD-625E-627E7F1DB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s-ES_tradnl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9EA5201-5DF8-63A0-2849-6F714AE58E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5372895-F6F4-94A4-EC30-3ADE9D540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0CE6-83F9-1647-98FF-1F2815E0BBD9}" type="datetimeFigureOut">
              <a:rPr lang="es-ES_tradnl" smtClean="0"/>
              <a:t>17/10/2025</a:t>
            </a:fld>
            <a:endParaRPr lang="es-ES_tradnl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A913C59-2D63-A422-16DB-43918F8F3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B6FA144-2964-E35A-ED40-C076B4B39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776B4-28FB-F645-8DEF-DAF18B6C4E29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93466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B54A78-64F9-C93E-05E0-7617B08A8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s-ES_tradnl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E09A93F-762A-EB65-8DBF-AD888AA10A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A696C33-6D0B-0B80-8311-91AD978CEB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291CFD2-7E93-8F86-F217-366EB54B2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0CE6-83F9-1647-98FF-1F2815E0BBD9}" type="datetimeFigureOut">
              <a:rPr lang="es-ES_tradnl" smtClean="0"/>
              <a:t>17/10/2025</a:t>
            </a:fld>
            <a:endParaRPr lang="es-ES_tradnl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CAF5E7B-967C-4D01-3BD9-A27E0805E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2C8ED4E-A611-1ED8-B006-89907D4EB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776B4-28FB-F645-8DEF-DAF18B6C4E29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36792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AE64A7A-7497-53A6-B052-FA53E68A1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s-ES_tradnl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C1189B8-7AED-258F-E669-ED211D4B0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s-ES_tradnl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48A783C-5F6D-533B-79E9-D7887887B3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6E0CE6-83F9-1647-98FF-1F2815E0BBD9}" type="datetimeFigureOut">
              <a:rPr lang="es-ES_tradnl" smtClean="0"/>
              <a:t>17/10/2025</a:t>
            </a:fld>
            <a:endParaRPr lang="es-ES_tradnl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0EB90D-8289-6F12-465E-23AF6A12DE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3BC757A-2422-7F2E-2C4C-27195CDF6D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3776B4-28FB-F645-8DEF-DAF18B6C4E29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83580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1C0CACB-5FCA-D594-1151-CC6EC056F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44" y="165150"/>
            <a:ext cx="822191" cy="376085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B8BE6852-E92E-DCFA-8DE6-5969F3F7A091}"/>
              </a:ext>
            </a:extLst>
          </p:cNvPr>
          <p:cNvSpPr txBox="1"/>
          <p:nvPr/>
        </p:nvSpPr>
        <p:spPr>
          <a:xfrm>
            <a:off x="2795473" y="408036"/>
            <a:ext cx="61537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Program of Activities at spark </a:t>
            </a:r>
          </a:p>
          <a:p>
            <a:pPr algn="ctr"/>
            <a:r>
              <a:rPr lang="es-ES_tradnl" sz="1600" dirty="0"/>
              <a:t>Winter Semester 2025/26 </a:t>
            </a:r>
          </a:p>
        </p:txBody>
      </p:sp>
      <p:graphicFrame>
        <p:nvGraphicFramePr>
          <p:cNvPr id="24" name="Tabelle 23">
            <a:extLst>
              <a:ext uri="{FF2B5EF4-FFF2-40B4-BE49-F238E27FC236}">
                <a16:creationId xmlns:a16="http://schemas.microsoft.com/office/drawing/2014/main" id="{266B691F-7D25-A199-EF94-8BA9F4D633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526487"/>
              </p:ext>
            </p:extLst>
          </p:nvPr>
        </p:nvGraphicFramePr>
        <p:xfrm>
          <a:off x="399604" y="1386214"/>
          <a:ext cx="11304716" cy="4876879"/>
        </p:xfrm>
        <a:graphic>
          <a:graphicData uri="http://schemas.openxmlformats.org/drawingml/2006/table">
            <a:tbl>
              <a:tblPr firstRow="1" firstCol="1" bandRow="1"/>
              <a:tblGrid>
                <a:gridCol w="1302508">
                  <a:extLst>
                    <a:ext uri="{9D8B030D-6E8A-4147-A177-3AD203B41FA5}">
                      <a16:colId xmlns:a16="http://schemas.microsoft.com/office/drawing/2014/main" val="1928098785"/>
                    </a:ext>
                  </a:extLst>
                </a:gridCol>
                <a:gridCol w="1018178">
                  <a:extLst>
                    <a:ext uri="{9D8B030D-6E8A-4147-A177-3AD203B41FA5}">
                      <a16:colId xmlns:a16="http://schemas.microsoft.com/office/drawing/2014/main" val="113886264"/>
                    </a:ext>
                  </a:extLst>
                </a:gridCol>
                <a:gridCol w="4104022">
                  <a:extLst>
                    <a:ext uri="{9D8B030D-6E8A-4147-A177-3AD203B41FA5}">
                      <a16:colId xmlns:a16="http://schemas.microsoft.com/office/drawing/2014/main" val="1819614860"/>
                    </a:ext>
                  </a:extLst>
                </a:gridCol>
                <a:gridCol w="4880008">
                  <a:extLst>
                    <a:ext uri="{9D8B030D-6E8A-4147-A177-3AD203B41FA5}">
                      <a16:colId xmlns:a16="http://schemas.microsoft.com/office/drawing/2014/main" val="3487380925"/>
                    </a:ext>
                  </a:extLst>
                </a:gridCol>
              </a:tblGrid>
              <a:tr h="257029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b="1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DA DIN Offic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Datum und Uhrzeit</a:t>
                      </a:r>
                      <a:endParaRPr lang="de-D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0" marR="40000" marT="72000" marB="72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8B1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b="1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DA DIN Offic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Veranstaltung</a:t>
                      </a:r>
                      <a:endParaRPr lang="de-D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0" marR="40000" marT="72000" marB="72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8B1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b="1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DA DIN Offic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Beschreibung</a:t>
                      </a:r>
                      <a:endParaRPr lang="de-D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0" marR="40000" marT="72000" marB="72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8B1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079224"/>
                  </a:ext>
                </a:extLst>
              </a:tr>
              <a:tr h="4953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DA DIN Office" panose="02000503030000020003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Tue</a:t>
                      </a:r>
                      <a:r>
                        <a:rPr lang="de-DE" sz="120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HDA DIN Office" panose="02000503030000020003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de-DE" sz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DA DIN Office" panose="02000503030000020003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 </a:t>
                      </a:r>
                      <a:r>
                        <a:rPr lang="de-DE" sz="12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DA DIN Office" panose="02000503030000020003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Oct</a:t>
                      </a:r>
                      <a:r>
                        <a:rPr lang="de-DE" sz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DA DIN Office" panose="02000503030000020003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de-DE" sz="1200" dirty="0">
                        <a:effectLst/>
                        <a:latin typeface="HDA DIN Office" panose="0200050303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40000" marT="72000" marB="72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DA DIN Office" panose="02000503030000020003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– 5 p.m.	</a:t>
                      </a:r>
                      <a:endParaRPr lang="de-DE" sz="1200" dirty="0">
                        <a:effectLst/>
                        <a:latin typeface="HDA DIN Office" panose="0200050303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0" marR="40000" marT="72000" marB="72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b="1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DA DIN Office" panose="02000503030000020003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Opening Event</a:t>
                      </a:r>
                      <a:endParaRPr lang="de-DE" sz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HDA DIN Office" panose="0200050303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0" marR="40000" marT="72000" marB="72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DA DIN Office" panose="02000503030000020003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Come by and get to know spark!</a:t>
                      </a:r>
                      <a:endParaRPr lang="de-DE" sz="12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DA DIN Office" panose="0200050303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0" marR="40000" marT="72000" marB="72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4876031"/>
                  </a:ext>
                </a:extLst>
              </a:tr>
              <a:tr h="7026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err="1">
                          <a:effectLst/>
                          <a:latin typeface="HDA DIN Office" panose="02000503030000020003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Wed</a:t>
                      </a:r>
                      <a:r>
                        <a:rPr lang="de-DE" sz="1200" dirty="0">
                          <a:effectLst/>
                          <a:latin typeface="HDA DIN Office" panose="02000503030000020003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22 </a:t>
                      </a:r>
                      <a:r>
                        <a:rPr lang="de-DE" sz="1200" dirty="0" err="1">
                          <a:effectLst/>
                          <a:latin typeface="HDA DIN Office" panose="02000503030000020003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Oct</a:t>
                      </a:r>
                      <a:r>
                        <a:rPr lang="de-DE" sz="1200" dirty="0">
                          <a:effectLst/>
                          <a:latin typeface="HDA DIN Office" panose="02000503030000020003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72000" marR="40000" marT="72000" marB="72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dirty="0">
                          <a:effectLst/>
                          <a:latin typeface="HDA DIN Office" panose="02000503030000020003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11:30a.m. - 1:30p.m.</a:t>
                      </a:r>
                    </a:p>
                  </a:txBody>
                  <a:tcPr marL="40000" marR="40000" marT="72000" marB="72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de-DE" sz="1200" b="1" dirty="0" err="1">
                          <a:solidFill>
                            <a:schemeClr val="tx1"/>
                          </a:solidFill>
                          <a:effectLst/>
                          <a:latin typeface="HDA DIN Office" panose="02000503030000020003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meet&amp;eat</a:t>
                      </a:r>
                      <a:r>
                        <a:rPr lang="de-DE" sz="1200" b="1" dirty="0">
                          <a:solidFill>
                            <a:schemeClr val="tx1"/>
                          </a:solidFill>
                          <a:effectLst/>
                          <a:latin typeface="HDA DIN Office" panose="02000503030000020003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de-DE" sz="1200" b="0" dirty="0">
                          <a:latin typeface="HDA DIN Office" panose="02000503030000020003" pitchFamily="2" charset="0"/>
                        </a:rPr>
                        <a:t>Over lunch, </a:t>
                      </a:r>
                      <a:r>
                        <a:rPr lang="de-DE" sz="1200" b="0" dirty="0">
                          <a:solidFill>
                            <a:schemeClr val="tx1"/>
                          </a:solidFill>
                          <a:effectLst/>
                          <a:latin typeface="HDA DIN Office" panose="02000503030000020003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Foyer C23</a:t>
                      </a:r>
                    </a:p>
                  </a:txBody>
                  <a:tcPr marL="40000" marR="40000" marT="72000" marB="72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0" dirty="0">
                          <a:latin typeface="HDA DIN Office" panose="02000503030000020003" pitchFamily="2" charset="0"/>
                        </a:rPr>
                        <a:t>An informal get-together for all students who would like to meet new people over lunch. You can try out your foreign language skills and maybe even find a tandem partner</a:t>
                      </a:r>
                    </a:p>
                  </a:txBody>
                  <a:tcPr marL="40000" marR="40000" marT="72000" marB="72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052318"/>
                  </a:ext>
                </a:extLst>
              </a:tr>
              <a:tr h="702635">
                <a:tc rowSpan="2"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</a:pPr>
                      <a:r>
                        <a:rPr lang="es-ES_tradnl" sz="1200" dirty="0">
                          <a:latin typeface="HDA DIN Office" panose="02000503030000020003" pitchFamily="2" charset="0"/>
                        </a:rPr>
                        <a:t>Thu, 23 Oct.</a:t>
                      </a:r>
                    </a:p>
                  </a:txBody>
                  <a:tcPr marL="72000" marT="72000" marB="7200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DA DIN Office" panose="02000503030000020003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3:30 - 4:30 p.m.</a:t>
                      </a:r>
                      <a:endParaRPr lang="de-DE" sz="1200" dirty="0">
                        <a:effectLst/>
                        <a:latin typeface="HDA DIN Office" panose="0200050303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0" marR="40000" marT="72000" marB="7200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200" b="1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DA DIN Office" panose="02000503030000020003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Language Coaching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DA DIN Office" panose="02000503030000020003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How to improve and optimize self-learning of a language: strategies and goals</a:t>
                      </a:r>
                    </a:p>
                  </a:txBody>
                  <a:tcPr marL="40000" marR="40000" marT="72000" marB="72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DA DIN Office" panose="02000503030000020003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One hour of free and individual consultation to improve your language learning methods with clear strategies and goals</a:t>
                      </a:r>
                    </a:p>
                  </a:txBody>
                  <a:tcPr marL="40000" marR="40000" marT="72000" marB="72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2848473"/>
                  </a:ext>
                </a:extLst>
              </a:tr>
              <a:tr h="513546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DA DIN Office" panose="02000503030000020003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5:45 – 8 p.m.</a:t>
                      </a:r>
                      <a:endParaRPr lang="de-DE" sz="1200" dirty="0">
                        <a:effectLst/>
                        <a:latin typeface="HDA DIN Office" panose="0200050303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0" marR="40000" marT="72000" marB="72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de-DE" sz="12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DA DIN Office" panose="02000503030000020003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Movie Night</a:t>
                      </a:r>
                      <a:endParaRPr lang="de-DE" sz="1200" b="1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DA DIN Office" panose="0200050303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i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DA DIN Office" panose="02000503030000020003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„</a:t>
                      </a:r>
                      <a:r>
                        <a:rPr lang="de-DE" sz="1200" i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DA DIN Office" panose="02000503030000020003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Contratiempo</a:t>
                      </a:r>
                      <a:r>
                        <a:rPr lang="de-DE" sz="1200" b="0" i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DA DIN Office" panose="02000503030000020003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de-DE" sz="12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DA DIN Office" panose="02000503030000020003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(T</a:t>
                      </a:r>
                      <a:r>
                        <a:rPr lang="de-DE" sz="1200" b="0" i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DA DIN Office" panose="02000503030000020003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 Invisible Guest), </a:t>
                      </a:r>
                      <a:r>
                        <a:rPr lang="de-DE" sz="1200" b="0" i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DA DIN Office" panose="02000503030000020003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by</a:t>
                      </a:r>
                      <a:r>
                        <a:rPr lang="de-DE" sz="1200" b="0" i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DA DIN Office" panose="02000503030000020003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Oriol Paulo</a:t>
                      </a:r>
                      <a:endParaRPr lang="de-DE" sz="1200" i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DA DIN Office" panose="0200050303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0" marR="40000" marT="72000" marB="72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DA DIN Office" panose="02000503030000020003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We‘ll watch a Spanish movie (original with German subtitles) and discuss it afterwards</a:t>
                      </a:r>
                    </a:p>
                  </a:txBody>
                  <a:tcPr marL="40000" marR="40000" marT="72000" marB="72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3387232"/>
                  </a:ext>
                </a:extLst>
              </a:tr>
              <a:tr h="659103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de-DE" sz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DA DIN Office" panose="02000503030000020003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Tue</a:t>
                      </a:r>
                      <a:r>
                        <a:rPr lang="de-DE" sz="120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HDA DIN Office" panose="02000503030000020003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de-DE" sz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DA DIN Office" panose="02000503030000020003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 </a:t>
                      </a:r>
                      <a:r>
                        <a:rPr lang="de-DE" sz="12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DA DIN Office" panose="02000503030000020003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Oct</a:t>
                      </a:r>
                      <a:r>
                        <a:rPr lang="de-DE" sz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DA DIN Office" panose="02000503030000020003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de-DE" sz="1200" dirty="0">
                        <a:effectLst/>
                        <a:latin typeface="HDA DIN Office" panose="0200050303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40000" marT="72000" marB="72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DA DIN Office" panose="02000503030000020003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2 - 2:45 p.m.</a:t>
                      </a:r>
                      <a:endParaRPr lang="de-DE" sz="1200" dirty="0">
                        <a:effectLst/>
                        <a:latin typeface="HDA DIN Office" panose="0200050303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0" marR="40000" marT="72000" marB="72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de-DE" sz="1200" b="1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DA DIN Office" panose="02000503030000020003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Workshop: </a:t>
                      </a:r>
                      <a:r>
                        <a:rPr lang="en-US" sz="1200" b="1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DA DIN Office" panose="02000503030000020003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Learning Strategies</a:t>
                      </a:r>
                      <a:endParaRPr lang="en-US" sz="12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DA DIN Office" panose="0200050303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DA DIN Office" panose="02000503030000020003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How to learn a language independently</a:t>
                      </a:r>
                    </a:p>
                  </a:txBody>
                  <a:tcPr marL="40000" marR="40000" marT="72000" marB="72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DA DIN Office" panose="02000503030000020003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There are many resources and ways to learn a language independently. We‘ll help you with tips, tool, and a realistic perspective</a:t>
                      </a:r>
                    </a:p>
                  </a:txBody>
                  <a:tcPr marL="40000" marR="40000" marT="72000" marB="72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8386748"/>
                  </a:ext>
                </a:extLst>
              </a:tr>
              <a:tr h="673610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DA DIN Office" panose="02000503030000020003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5:00 - 6:30 p.m.</a:t>
                      </a:r>
                      <a:endParaRPr lang="de-DE" sz="1200" dirty="0">
                        <a:effectLst/>
                        <a:latin typeface="HDA DIN Office" panose="0200050303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0" marR="40000" marT="72000" marB="72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effectLst/>
                          <a:latin typeface="HDA DIN Office" panose="02000503030000020003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International Office </a:t>
                      </a:r>
                      <a:r>
                        <a:rPr lang="de-DE" sz="1200" b="1" dirty="0">
                          <a:effectLst/>
                          <a:latin typeface="HDA DIN Office" panose="02000503030000020003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Sprachcafé, </a:t>
                      </a:r>
                      <a:r>
                        <a:rPr lang="de-DE" sz="1200" dirty="0">
                          <a:effectLst/>
                          <a:latin typeface="HDA DIN Office" panose="02000503030000020003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Foyer C23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de-DE" sz="1200" dirty="0">
                        <a:effectLst/>
                        <a:latin typeface="HDA DIN Office" panose="0200050303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0" marR="40000" marT="72000" marB="72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tx1"/>
                          </a:solidFill>
                          <a:latin typeface="HDA DIN Office" panose="02000503030000020003" pitchFamily="2" charset="0"/>
                        </a:rPr>
                        <a:t>Over a refreshing drink, you'll have the opportunity to meet other students, gain intercultural insights and have a chat in German, English or other languages</a:t>
                      </a:r>
                    </a:p>
                  </a:txBody>
                  <a:tcPr marL="40000" marR="40000" marT="72000" marB="72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5936032"/>
                  </a:ext>
                </a:extLst>
              </a:tr>
              <a:tr h="702635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</a:pPr>
                      <a:r>
                        <a:rPr lang="es-ES_tradnl" sz="1200" dirty="0">
                          <a:latin typeface="HDA DIN Office" panose="02000503030000020003" pitchFamily="2" charset="0"/>
                        </a:rPr>
                        <a:t>Thu, 30 Oct.</a:t>
                      </a:r>
                    </a:p>
                  </a:txBody>
                  <a:tcPr marL="72000" marT="72000" marB="7200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DA DIN Office" panose="02000503030000020003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from</a:t>
                      </a:r>
                      <a:r>
                        <a:rPr lang="de-DE" sz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DA DIN Office" panose="02000503030000020003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4:30 p.m.</a:t>
                      </a:r>
                      <a:endParaRPr lang="de-DE" sz="1200" dirty="0">
                        <a:effectLst/>
                        <a:latin typeface="HDA DIN Office" panose="0200050303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0" marR="40000" marT="72000" marB="7200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de-DE" sz="1200" b="1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DA DIN Office" panose="02000503030000020003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Event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de-DE" sz="1200" b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DA DIN Office" panose="02000503030000020003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„Halloween </a:t>
                      </a:r>
                      <a:r>
                        <a:rPr lang="en-US" sz="1200" b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DA DIN Office" panose="02000503030000020003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Around the World. Culture and  Tradition”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de-DE" sz="1200" b="0" dirty="0">
                        <a:effectLst/>
                        <a:latin typeface="HDA DIN Office" panose="0200050303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0" marR="40000" marT="72000" marB="72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DA DIN Office" panose="02000503030000020003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Halloween wasn‘t always “Trick or Treat” – costumes and sweets…  Discover the story behind this festival</a:t>
                      </a:r>
                    </a:p>
                  </a:txBody>
                  <a:tcPr marL="40000" marR="40000" marT="72000" marB="72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3567415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8FBA1E9B-669B-5E83-AC2B-D4B36C5DA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633" y="5870039"/>
            <a:ext cx="1857675" cy="143697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2E9D69A7-6AEB-4B70-8F0C-34375252E07C}"/>
              </a:ext>
            </a:extLst>
          </p:cNvPr>
          <p:cNvSpPr txBox="1"/>
          <p:nvPr/>
        </p:nvSpPr>
        <p:spPr>
          <a:xfrm>
            <a:off x="332227" y="992693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800" b="1" dirty="0"/>
              <a:t>OCTOBER</a:t>
            </a:r>
          </a:p>
        </p:txBody>
      </p:sp>
    </p:spTree>
    <p:extLst>
      <p:ext uri="{BB962C8B-B14F-4D97-AF65-F5344CB8AC3E}">
        <p14:creationId xmlns:p14="http://schemas.microsoft.com/office/powerpoint/2010/main" val="3279780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305</Words>
  <Application>Microsoft Office PowerPoint</Application>
  <PresentationFormat>Breitbild</PresentationFormat>
  <Paragraphs>37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HDA DIN Office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Analia Garcia</dc:creator>
  <cp:lastModifiedBy>Bittner, Stephanie</cp:lastModifiedBy>
  <cp:revision>25</cp:revision>
  <dcterms:created xsi:type="dcterms:W3CDTF">2025-10-09T16:45:38Z</dcterms:created>
  <dcterms:modified xsi:type="dcterms:W3CDTF">2025-10-17T08:55:19Z</dcterms:modified>
</cp:coreProperties>
</file>